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2-3.png>
</file>

<file path=ppt/media/image-2-4.png>
</file>

<file path=ppt/media/image-3-1.png>
</file>

<file path=ppt/media/image-4-1.png>
</file>

<file path=ppt/media/image-4-2.png>
</file>

<file path=ppt/media/image-5-1.png>
</file>

<file path=ppt/media/image-6-1.png>
</file>

<file path=ppt/media/image-6-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1.xm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839391" y="1245810"/>
            <a:ext cx="7465219" cy="3466662"/>
          </a:xfrm>
          <a:prstGeom prst="rect">
            <a:avLst/>
          </a:prstGeom>
          <a:noFill/>
          <a:ln/>
        </p:spPr>
        <p:txBody>
          <a:bodyPr wrap="square" rtlCol="0" anchor="t"/>
          <a:lstStyle/>
          <a:p>
            <a:pPr indent="0" marL="0">
              <a:lnSpc>
                <a:spcPts val="6874"/>
              </a:lnSpc>
              <a:buNone/>
            </a:pPr>
            <a:r>
              <a:rPr lang="en-US" sz="5288" dirty="0">
                <a:solidFill>
                  <a:srgbClr val="1F1E1E"/>
                </a:solidFill>
                <a:latin typeface="Red Hat Text" pitchFamily="34" charset="0"/>
                <a:ea typeface="Red Hat Text" pitchFamily="34" charset="-122"/>
                <a:cs typeface="Red Hat Text" pitchFamily="34" charset="-120"/>
              </a:rPr>
              <a:t>Báo cáo thực tập tốt nghiệp ngành Ứng dụng Tin học tại Công ty Takas Technology</a:t>
            </a:r>
            <a:endParaRPr lang="en-US" sz="5288" dirty="0"/>
          </a:p>
        </p:txBody>
      </p:sp>
      <p:sp>
        <p:nvSpPr>
          <p:cNvPr id="5" name="Text 2"/>
          <p:cNvSpPr/>
          <p:nvPr/>
        </p:nvSpPr>
        <p:spPr>
          <a:xfrm>
            <a:off x="839391" y="5045759"/>
            <a:ext cx="7465219" cy="1199835"/>
          </a:xfrm>
          <a:prstGeom prst="rect">
            <a:avLst/>
          </a:prstGeom>
          <a:noFill/>
          <a:ln/>
        </p:spPr>
        <p:txBody>
          <a:bodyPr wrap="square" rtlCol="0" anchor="t"/>
          <a:lstStyle/>
          <a:p>
            <a:pPr indent="0" marL="0">
              <a:lnSpc>
                <a:spcPts val="3173"/>
              </a:lnSpc>
              <a:buNone/>
            </a:pPr>
            <a:r>
              <a:rPr lang="en-US" sz="1763" dirty="0">
                <a:solidFill>
                  <a:srgbClr val="3B3535"/>
                </a:solidFill>
                <a:latin typeface="Roboto" pitchFamily="34" charset="0"/>
                <a:ea typeface="Roboto" pitchFamily="34" charset="-122"/>
                <a:cs typeface="Roboto" pitchFamily="34" charset="-120"/>
              </a:rPr>
              <a:t>Báo cáo này trình bày những kinh nghiệm và kết quả đạt được sau khi thực tập tại Takas Technology Co., Ltd. Thực tập đã giúp tăng cường kiến thức và kỹ năng của tôi trong lĩnh vực ứng dụng tin học.</a:t>
            </a:r>
            <a:endParaRPr lang="en-US" sz="1763" dirty="0"/>
          </a:p>
        </p:txBody>
      </p:sp>
      <p:sp>
        <p:nvSpPr>
          <p:cNvPr id="6" name="Shape 3"/>
          <p:cNvSpPr/>
          <p:nvPr/>
        </p:nvSpPr>
        <p:spPr>
          <a:xfrm>
            <a:off x="839391" y="6523334"/>
            <a:ext cx="358140" cy="355507"/>
          </a:xfrm>
          <a:prstGeom prst="roundRect">
            <a:avLst>
              <a:gd name="adj" fmla="val 25718440"/>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847011" y="6530898"/>
            <a:ext cx="342900" cy="340379"/>
          </a:xfrm>
          <a:prstGeom prst="rect">
            <a:avLst/>
          </a:prstGeom>
        </p:spPr>
      </p:pic>
      <p:sp>
        <p:nvSpPr>
          <p:cNvPr id="8" name="Text 4"/>
          <p:cNvSpPr/>
          <p:nvPr/>
        </p:nvSpPr>
        <p:spPr>
          <a:xfrm>
            <a:off x="1309449" y="6528888"/>
            <a:ext cx="1600200" cy="388835"/>
          </a:xfrm>
          <a:prstGeom prst="rect">
            <a:avLst/>
          </a:prstGeom>
          <a:noFill/>
          <a:ln/>
        </p:spPr>
        <p:txBody>
          <a:bodyPr wrap="none" rtlCol="0" anchor="t"/>
          <a:lstStyle/>
          <a:p>
            <a:pPr algn="l" indent="0" marL="0">
              <a:lnSpc>
                <a:spcPts val="3085"/>
              </a:lnSpc>
              <a:buNone/>
            </a:pPr>
            <a:r>
              <a:rPr lang="en-US" sz="2203" b="1" dirty="0">
                <a:solidFill>
                  <a:srgbClr val="3B3535"/>
                </a:solidFill>
                <a:latin typeface="Roboto" pitchFamily="34" charset="0"/>
                <a:ea typeface="Roboto" pitchFamily="34" charset="-122"/>
                <a:cs typeface="Roboto" pitchFamily="34" charset="-120"/>
              </a:rPr>
              <a:t>by Công Bao</a:t>
            </a:r>
            <a:endParaRPr lang="en-US" sz="2203" dirty="0"/>
          </a:p>
        </p:txBody>
      </p:sp>
      <p:pic>
        <p:nvPicPr>
          <p:cNvPr id="9" name="Image 2" descr="preencoded.png">    </p:cNvPr>
          <p:cNvPicPr>
            <a:picLocks noChangeAspect="1"/>
          </p:cNvPicPr>
          <p:nvPr/>
        </p:nvPicPr>
        <p:blipFill>
          <a:blip r:embed="rId3"/>
          <a:stretch>
            <a:fillRect/>
          </a:stretch>
        </p:blipFill>
        <p:spPr>
          <a:xfrm>
            <a:off x="9144000" y="0"/>
            <a:ext cx="5486400" cy="81690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710922" y="1316131"/>
            <a:ext cx="11742420" cy="611618"/>
          </a:xfrm>
          <a:prstGeom prst="rect">
            <a:avLst/>
          </a:prstGeom>
          <a:noFill/>
          <a:ln/>
        </p:spPr>
        <p:txBody>
          <a:bodyPr wrap="none" rtlCol="0" anchor="t"/>
          <a:lstStyle/>
          <a:p>
            <a:pPr indent="0" marL="0">
              <a:lnSpc>
                <a:spcPts val="4852"/>
              </a:lnSpc>
              <a:buNone/>
            </a:pPr>
            <a:r>
              <a:rPr lang="en-US" sz="3732" dirty="0">
                <a:solidFill>
                  <a:srgbClr val="1F1E1E"/>
                </a:solidFill>
                <a:latin typeface="Red Hat Text" pitchFamily="34" charset="0"/>
                <a:ea typeface="Red Hat Text" pitchFamily="34" charset="-122"/>
                <a:cs typeface="Red Hat Text" pitchFamily="34" charset="-120"/>
              </a:rPr>
              <a:t>Sự kiện và dự án tôi đã tham gia trong quá trình thực tập</a:t>
            </a:r>
            <a:endParaRPr lang="en-US" sz="3732" dirty="0"/>
          </a:p>
        </p:txBody>
      </p:sp>
      <p:pic>
        <p:nvPicPr>
          <p:cNvPr id="5" name="Image 1" descr="preencoded.png">    </p:cNvPr>
          <p:cNvPicPr>
            <a:picLocks noChangeAspect="1"/>
          </p:cNvPicPr>
          <p:nvPr/>
        </p:nvPicPr>
        <p:blipFill>
          <a:blip r:embed="rId2"/>
          <a:stretch>
            <a:fillRect/>
          </a:stretch>
        </p:blipFill>
        <p:spPr>
          <a:xfrm>
            <a:off x="1616869" y="2341758"/>
            <a:ext cx="2464594" cy="2446472"/>
          </a:xfrm>
          <a:prstGeom prst="rect">
            <a:avLst/>
          </a:prstGeom>
        </p:spPr>
      </p:pic>
      <p:sp>
        <p:nvSpPr>
          <p:cNvPr id="6" name="Text 2"/>
          <p:cNvSpPr/>
          <p:nvPr/>
        </p:nvSpPr>
        <p:spPr>
          <a:xfrm>
            <a:off x="818436" y="5023422"/>
            <a:ext cx="4061460" cy="305750"/>
          </a:xfrm>
          <a:prstGeom prst="rect">
            <a:avLst/>
          </a:prstGeom>
          <a:noFill/>
          <a:ln/>
        </p:spPr>
        <p:txBody>
          <a:bodyPr wrap="none" rtlCol="0" anchor="t"/>
          <a:lstStyle/>
          <a:p>
            <a:pPr algn="ctr" indent="0" marL="0">
              <a:lnSpc>
                <a:spcPts val="2426"/>
              </a:lnSpc>
              <a:buNone/>
            </a:pPr>
            <a:r>
              <a:rPr lang="en-US" sz="1866" dirty="0">
                <a:solidFill>
                  <a:srgbClr val="1F1E1E"/>
                </a:solidFill>
                <a:latin typeface="Red Hat Text" pitchFamily="34" charset="0"/>
                <a:ea typeface="Red Hat Text" pitchFamily="34" charset="-122"/>
                <a:cs typeface="Red Hat Text" pitchFamily="34" charset="-120"/>
              </a:rPr>
              <a:t>Tham gia Hackathon Takas Technology</a:t>
            </a:r>
            <a:endParaRPr lang="en-US" sz="1866" dirty="0"/>
          </a:p>
        </p:txBody>
      </p:sp>
      <p:sp>
        <p:nvSpPr>
          <p:cNvPr id="7" name="Text 3"/>
          <p:cNvSpPr/>
          <p:nvPr/>
        </p:nvSpPr>
        <p:spPr>
          <a:xfrm>
            <a:off x="710922" y="5498534"/>
            <a:ext cx="4276487" cy="1354423"/>
          </a:xfrm>
          <a:prstGeom prst="rect">
            <a:avLst/>
          </a:prstGeom>
          <a:noFill/>
          <a:ln/>
        </p:spPr>
        <p:txBody>
          <a:bodyPr wrap="square" rtlCol="0" anchor="t"/>
          <a:lstStyle/>
          <a:p>
            <a:pPr algn="ctr" indent="0" marL="0">
              <a:lnSpc>
                <a:spcPts val="2687"/>
              </a:lnSpc>
              <a:buNone/>
            </a:pPr>
            <a:r>
              <a:rPr lang="en-US" sz="1493" dirty="0">
                <a:solidFill>
                  <a:srgbClr val="3B3535"/>
                </a:solidFill>
                <a:latin typeface="Roboto" pitchFamily="34" charset="0"/>
                <a:ea typeface="Roboto" pitchFamily="34" charset="-122"/>
                <a:cs typeface="Roboto" pitchFamily="34" charset="-120"/>
              </a:rPr>
              <a:t>Đã tham gia cuộc thi Hackathon và đưa ra giải pháp xây dựng ứng dụng quản lý bán hàng dựa trên phương pháp Agile, giúp tôi học hỏi kinh nghiệm từ các chuyên gia trong ngành.</a:t>
            </a:r>
            <a:endParaRPr lang="en-US" sz="1493" dirty="0"/>
          </a:p>
        </p:txBody>
      </p:sp>
      <p:pic>
        <p:nvPicPr>
          <p:cNvPr id="8" name="Image 2" descr="preencoded.png">    </p:cNvPr>
          <p:cNvPicPr>
            <a:picLocks noChangeAspect="1"/>
          </p:cNvPicPr>
          <p:nvPr/>
        </p:nvPicPr>
        <p:blipFill>
          <a:blip r:embed="rId3"/>
          <a:stretch>
            <a:fillRect/>
          </a:stretch>
        </p:blipFill>
        <p:spPr>
          <a:xfrm>
            <a:off x="6082903" y="2341758"/>
            <a:ext cx="2464594" cy="2446472"/>
          </a:xfrm>
          <a:prstGeom prst="rect">
            <a:avLst/>
          </a:prstGeom>
        </p:spPr>
      </p:pic>
      <p:sp>
        <p:nvSpPr>
          <p:cNvPr id="9" name="Text 4"/>
          <p:cNvSpPr/>
          <p:nvPr/>
        </p:nvSpPr>
        <p:spPr>
          <a:xfrm>
            <a:off x="6332220" y="5023422"/>
            <a:ext cx="1965960" cy="305750"/>
          </a:xfrm>
          <a:prstGeom prst="rect">
            <a:avLst/>
          </a:prstGeom>
          <a:noFill/>
          <a:ln/>
        </p:spPr>
        <p:txBody>
          <a:bodyPr wrap="none" rtlCol="0" anchor="t"/>
          <a:lstStyle/>
          <a:p>
            <a:pPr algn="ctr" indent="0" marL="0">
              <a:lnSpc>
                <a:spcPts val="2426"/>
              </a:lnSpc>
              <a:buNone/>
            </a:pPr>
            <a:r>
              <a:rPr lang="en-US" sz="1866" dirty="0">
                <a:solidFill>
                  <a:srgbClr val="1F1E1E"/>
                </a:solidFill>
                <a:latin typeface="Red Hat Text" pitchFamily="34" charset="0"/>
                <a:ea typeface="Red Hat Text" pitchFamily="34" charset="-122"/>
                <a:cs typeface="Red Hat Text" pitchFamily="34" charset="-120"/>
              </a:rPr>
              <a:t>Phát triển Chatbot</a:t>
            </a:r>
            <a:endParaRPr lang="en-US" sz="1866" dirty="0"/>
          </a:p>
        </p:txBody>
      </p:sp>
      <p:sp>
        <p:nvSpPr>
          <p:cNvPr id="10" name="Text 5"/>
          <p:cNvSpPr/>
          <p:nvPr/>
        </p:nvSpPr>
        <p:spPr>
          <a:xfrm>
            <a:off x="5176957" y="5498534"/>
            <a:ext cx="4276487" cy="1354423"/>
          </a:xfrm>
          <a:prstGeom prst="rect">
            <a:avLst/>
          </a:prstGeom>
          <a:noFill/>
          <a:ln/>
        </p:spPr>
        <p:txBody>
          <a:bodyPr wrap="square" rtlCol="0" anchor="t"/>
          <a:lstStyle/>
          <a:p>
            <a:pPr algn="ctr" indent="0" marL="0">
              <a:lnSpc>
                <a:spcPts val="2687"/>
              </a:lnSpc>
              <a:buNone/>
            </a:pPr>
            <a:r>
              <a:rPr lang="en-US" sz="1493" dirty="0">
                <a:solidFill>
                  <a:srgbClr val="3B3535"/>
                </a:solidFill>
                <a:latin typeface="Roboto" pitchFamily="34" charset="0"/>
                <a:ea typeface="Roboto" pitchFamily="34" charset="-122"/>
                <a:cs typeface="Roboto" pitchFamily="34" charset="-120"/>
              </a:rPr>
              <a:t>Được phân công phát triển Chatbot cho dịch vụ hỗ trợ khách hàng, giúp tôi nghiên cứu và ứng dụng các kỹ năng trong lĩnh vực xử lý ngôn ngữ tự nhiên (NLP).</a:t>
            </a:r>
            <a:endParaRPr lang="en-US" sz="1493" dirty="0"/>
          </a:p>
        </p:txBody>
      </p:sp>
      <p:pic>
        <p:nvPicPr>
          <p:cNvPr id="11" name="Image 3" descr="preencoded.png">    </p:cNvPr>
          <p:cNvPicPr>
            <a:picLocks noChangeAspect="1"/>
          </p:cNvPicPr>
          <p:nvPr/>
        </p:nvPicPr>
        <p:blipFill>
          <a:blip r:embed="rId4"/>
          <a:stretch>
            <a:fillRect/>
          </a:stretch>
        </p:blipFill>
        <p:spPr>
          <a:xfrm>
            <a:off x="10548937" y="2341758"/>
            <a:ext cx="2464594" cy="2446472"/>
          </a:xfrm>
          <a:prstGeom prst="rect">
            <a:avLst/>
          </a:prstGeom>
        </p:spPr>
      </p:pic>
      <p:sp>
        <p:nvSpPr>
          <p:cNvPr id="12" name="Text 6"/>
          <p:cNvSpPr/>
          <p:nvPr/>
        </p:nvSpPr>
        <p:spPr>
          <a:xfrm>
            <a:off x="10322004" y="5023422"/>
            <a:ext cx="2918460" cy="305750"/>
          </a:xfrm>
          <a:prstGeom prst="rect">
            <a:avLst/>
          </a:prstGeom>
          <a:noFill/>
          <a:ln/>
        </p:spPr>
        <p:txBody>
          <a:bodyPr wrap="none" rtlCol="0" anchor="t"/>
          <a:lstStyle/>
          <a:p>
            <a:pPr algn="ctr" indent="0" marL="0">
              <a:lnSpc>
                <a:spcPts val="2426"/>
              </a:lnSpc>
              <a:buNone/>
            </a:pPr>
            <a:r>
              <a:rPr lang="en-US" sz="1866" dirty="0">
                <a:solidFill>
                  <a:srgbClr val="1F1E1E"/>
                </a:solidFill>
                <a:latin typeface="Red Hat Text" pitchFamily="34" charset="0"/>
                <a:ea typeface="Red Hat Text" pitchFamily="34" charset="-122"/>
                <a:cs typeface="Red Hat Text" pitchFamily="34" charset="-120"/>
              </a:rPr>
              <a:t>Thiết kế giao diện ứng dụng</a:t>
            </a:r>
            <a:endParaRPr lang="en-US" sz="1866" dirty="0"/>
          </a:p>
        </p:txBody>
      </p:sp>
      <p:sp>
        <p:nvSpPr>
          <p:cNvPr id="13" name="Text 7"/>
          <p:cNvSpPr/>
          <p:nvPr/>
        </p:nvSpPr>
        <p:spPr>
          <a:xfrm>
            <a:off x="9642991" y="5498534"/>
            <a:ext cx="4276487" cy="677212"/>
          </a:xfrm>
          <a:prstGeom prst="rect">
            <a:avLst/>
          </a:prstGeom>
          <a:noFill/>
          <a:ln/>
        </p:spPr>
        <p:txBody>
          <a:bodyPr wrap="square" rtlCol="0" anchor="t"/>
          <a:lstStyle/>
          <a:p>
            <a:pPr algn="ctr" indent="0" marL="0">
              <a:lnSpc>
                <a:spcPts val="2687"/>
              </a:lnSpc>
              <a:buNone/>
            </a:pPr>
            <a:r>
              <a:rPr lang="en-US" sz="1493" dirty="0">
                <a:solidFill>
                  <a:srgbClr val="3B3535"/>
                </a:solidFill>
                <a:latin typeface="Roboto" pitchFamily="34" charset="0"/>
                <a:ea typeface="Roboto" pitchFamily="34" charset="-122"/>
                <a:cs typeface="Roboto" pitchFamily="34" charset="-120"/>
              </a:rPr>
              <a:t>Tham gia thiết kế giao diện cho ứng dụng sản phẩm mới, trau dồi kỹ năng thiết kế và đồ hoạ.</a:t>
            </a:r>
            <a:endParaRPr lang="en-US" sz="1493"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937379" y="1348869"/>
            <a:ext cx="12755642" cy="1612780"/>
          </a:xfrm>
          <a:prstGeom prst="rect">
            <a:avLst/>
          </a:prstGeom>
          <a:noFill/>
          <a:ln/>
        </p:spPr>
        <p:txBody>
          <a:bodyPr wrap="square" rtlCol="0" anchor="t"/>
          <a:lstStyle/>
          <a:p>
            <a:pPr indent="0" marL="0">
              <a:lnSpc>
                <a:spcPts val="6397"/>
              </a:lnSpc>
              <a:buNone/>
            </a:pPr>
            <a:r>
              <a:rPr lang="en-US" sz="4921" dirty="0">
                <a:solidFill>
                  <a:srgbClr val="1F1E1E"/>
                </a:solidFill>
                <a:latin typeface="Red Hat Text" pitchFamily="34" charset="0"/>
                <a:ea typeface="Red Hat Text" pitchFamily="34" charset="-122"/>
                <a:cs typeface="Red Hat Text" pitchFamily="34" charset="-120"/>
              </a:rPr>
              <a:t>Kinh nghiệm thực tập và kỹ năng được cải thiện</a:t>
            </a:r>
            <a:endParaRPr lang="en-US" sz="4921" dirty="0"/>
          </a:p>
        </p:txBody>
      </p:sp>
      <p:sp>
        <p:nvSpPr>
          <p:cNvPr id="5" name="Shape 2"/>
          <p:cNvSpPr/>
          <p:nvPr/>
        </p:nvSpPr>
        <p:spPr>
          <a:xfrm>
            <a:off x="937379" y="3507437"/>
            <a:ext cx="4085273" cy="3312665"/>
          </a:xfrm>
          <a:prstGeom prst="roundRect">
            <a:avLst>
              <a:gd name="adj" fmla="val 4528"/>
            </a:avLst>
          </a:prstGeom>
          <a:solidFill>
            <a:srgbClr val="FFE0E0"/>
          </a:solidFill>
          <a:ln/>
        </p:spPr>
      </p:sp>
      <p:sp>
        <p:nvSpPr>
          <p:cNvPr id="6" name="Text 3"/>
          <p:cNvSpPr/>
          <p:nvPr/>
        </p:nvSpPr>
        <p:spPr>
          <a:xfrm>
            <a:off x="1187291" y="3755511"/>
            <a:ext cx="3459480" cy="403136"/>
          </a:xfrm>
          <a:prstGeom prst="rect">
            <a:avLst/>
          </a:prstGeom>
          <a:noFill/>
          <a:ln/>
        </p:spPr>
        <p:txBody>
          <a:bodyPr wrap="none" rtlCol="0" anchor="t"/>
          <a:lstStyle/>
          <a:p>
            <a:pPr indent="0" marL="0">
              <a:lnSpc>
                <a:spcPts val="3198"/>
              </a:lnSpc>
              <a:buNone/>
            </a:pPr>
            <a:r>
              <a:rPr lang="en-US" sz="2460" dirty="0">
                <a:solidFill>
                  <a:srgbClr val="1F1E1E"/>
                </a:solidFill>
                <a:latin typeface="Red Hat Text" pitchFamily="34" charset="0"/>
                <a:ea typeface="Red Hat Text" pitchFamily="34" charset="-122"/>
                <a:cs typeface="Red Hat Text" pitchFamily="34" charset="-120"/>
              </a:rPr>
              <a:t>Tính tự giác và chủ động</a:t>
            </a:r>
            <a:endParaRPr lang="en-US" sz="2460" dirty="0"/>
          </a:p>
        </p:txBody>
      </p:sp>
      <p:sp>
        <p:nvSpPr>
          <p:cNvPr id="7" name="Text 4"/>
          <p:cNvSpPr/>
          <p:nvPr/>
        </p:nvSpPr>
        <p:spPr>
          <a:xfrm>
            <a:off x="1187291" y="4381903"/>
            <a:ext cx="3585448" cy="1340241"/>
          </a:xfrm>
          <a:prstGeom prst="rect">
            <a:avLst/>
          </a:prstGeom>
          <a:noFill/>
          <a:ln/>
        </p:spPr>
        <p:txBody>
          <a:bodyPr wrap="square" rtlCol="0" anchor="t"/>
          <a:lstStyle/>
          <a:p>
            <a:pPr indent="0" marL="0">
              <a:lnSpc>
                <a:spcPts val="3543"/>
              </a:lnSpc>
              <a:buNone/>
            </a:pPr>
            <a:r>
              <a:rPr lang="en-US" sz="1968" dirty="0">
                <a:solidFill>
                  <a:srgbClr val="3B3535"/>
                </a:solidFill>
                <a:latin typeface="Roboto" pitchFamily="34" charset="0"/>
                <a:ea typeface="Roboto" pitchFamily="34" charset="-122"/>
                <a:cs typeface="Roboto" pitchFamily="34" charset="-120"/>
              </a:rPr>
              <a:t>Thực tập đã giúp tôi rèn luyện khả năng làm việc độc lập và quản lý thời gian.</a:t>
            </a:r>
            <a:endParaRPr lang="en-US" sz="1968" dirty="0"/>
          </a:p>
        </p:txBody>
      </p:sp>
      <p:sp>
        <p:nvSpPr>
          <p:cNvPr id="8" name="Shape 5"/>
          <p:cNvSpPr/>
          <p:nvPr/>
        </p:nvSpPr>
        <p:spPr>
          <a:xfrm>
            <a:off x="5272564" y="3507437"/>
            <a:ext cx="4085273" cy="3312665"/>
          </a:xfrm>
          <a:prstGeom prst="roundRect">
            <a:avLst>
              <a:gd name="adj" fmla="val 4528"/>
            </a:avLst>
          </a:prstGeom>
          <a:solidFill>
            <a:srgbClr val="FFE0E0"/>
          </a:solidFill>
          <a:ln/>
        </p:spPr>
      </p:sp>
      <p:sp>
        <p:nvSpPr>
          <p:cNvPr id="9" name="Text 6"/>
          <p:cNvSpPr/>
          <p:nvPr/>
        </p:nvSpPr>
        <p:spPr>
          <a:xfrm>
            <a:off x="5522476" y="3755511"/>
            <a:ext cx="3585448" cy="806272"/>
          </a:xfrm>
          <a:prstGeom prst="rect">
            <a:avLst/>
          </a:prstGeom>
          <a:noFill/>
          <a:ln/>
        </p:spPr>
        <p:txBody>
          <a:bodyPr wrap="square" rtlCol="0" anchor="t"/>
          <a:lstStyle/>
          <a:p>
            <a:pPr indent="0" marL="0">
              <a:lnSpc>
                <a:spcPts val="3198"/>
              </a:lnSpc>
              <a:buNone/>
            </a:pPr>
            <a:r>
              <a:rPr lang="en-US" sz="2460" dirty="0">
                <a:solidFill>
                  <a:srgbClr val="1F1E1E"/>
                </a:solidFill>
                <a:latin typeface="Red Hat Text" pitchFamily="34" charset="0"/>
                <a:ea typeface="Red Hat Text" pitchFamily="34" charset="-122"/>
                <a:cs typeface="Red Hat Text" pitchFamily="34" charset="-120"/>
              </a:rPr>
              <a:t>Tăng cường kỹ năng lập trình</a:t>
            </a:r>
            <a:endParaRPr lang="en-US" sz="2460" dirty="0"/>
          </a:p>
        </p:txBody>
      </p:sp>
      <p:sp>
        <p:nvSpPr>
          <p:cNvPr id="10" name="Text 7"/>
          <p:cNvSpPr/>
          <p:nvPr/>
        </p:nvSpPr>
        <p:spPr>
          <a:xfrm>
            <a:off x="5522476" y="4785039"/>
            <a:ext cx="3585448" cy="1786988"/>
          </a:xfrm>
          <a:prstGeom prst="rect">
            <a:avLst/>
          </a:prstGeom>
          <a:noFill/>
          <a:ln/>
        </p:spPr>
        <p:txBody>
          <a:bodyPr wrap="square" rtlCol="0" anchor="t"/>
          <a:lstStyle/>
          <a:p>
            <a:pPr indent="0" marL="0">
              <a:lnSpc>
                <a:spcPts val="3543"/>
              </a:lnSpc>
              <a:buNone/>
            </a:pPr>
            <a:r>
              <a:rPr lang="en-US" sz="1968" dirty="0">
                <a:solidFill>
                  <a:srgbClr val="3B3535"/>
                </a:solidFill>
                <a:latin typeface="Roboto" pitchFamily="34" charset="0"/>
                <a:ea typeface="Roboto" pitchFamily="34" charset="-122"/>
                <a:cs typeface="Roboto" pitchFamily="34" charset="-120"/>
              </a:rPr>
              <a:t>Tôi đã được đóng góp vào phát triển của ứng dụng thực tế và sử dụng các công cụ mới nhất trong lĩnh vực lập trình.</a:t>
            </a:r>
            <a:endParaRPr lang="en-US" sz="1968" dirty="0"/>
          </a:p>
        </p:txBody>
      </p:sp>
      <p:sp>
        <p:nvSpPr>
          <p:cNvPr id="11" name="Shape 8"/>
          <p:cNvSpPr/>
          <p:nvPr/>
        </p:nvSpPr>
        <p:spPr>
          <a:xfrm>
            <a:off x="9607748" y="3507437"/>
            <a:ext cx="4085273" cy="3312665"/>
          </a:xfrm>
          <a:prstGeom prst="roundRect">
            <a:avLst>
              <a:gd name="adj" fmla="val 4528"/>
            </a:avLst>
          </a:prstGeom>
          <a:solidFill>
            <a:srgbClr val="FFE0E0"/>
          </a:solidFill>
          <a:ln/>
        </p:spPr>
      </p:sp>
      <p:sp>
        <p:nvSpPr>
          <p:cNvPr id="12" name="Text 9"/>
          <p:cNvSpPr/>
          <p:nvPr/>
        </p:nvSpPr>
        <p:spPr>
          <a:xfrm>
            <a:off x="9857661" y="3755511"/>
            <a:ext cx="3585448" cy="806272"/>
          </a:xfrm>
          <a:prstGeom prst="rect">
            <a:avLst/>
          </a:prstGeom>
          <a:noFill/>
          <a:ln/>
        </p:spPr>
        <p:txBody>
          <a:bodyPr wrap="square" rtlCol="0" anchor="t"/>
          <a:lstStyle/>
          <a:p>
            <a:pPr indent="0" marL="0">
              <a:lnSpc>
                <a:spcPts val="3198"/>
              </a:lnSpc>
              <a:buNone/>
            </a:pPr>
            <a:r>
              <a:rPr lang="en-US" sz="2460" dirty="0">
                <a:solidFill>
                  <a:srgbClr val="1F1E1E"/>
                </a:solidFill>
                <a:latin typeface="Red Hat Text" pitchFamily="34" charset="0"/>
                <a:ea typeface="Red Hat Text" pitchFamily="34" charset="-122"/>
                <a:cs typeface="Red Hat Text" pitchFamily="34" charset="-120"/>
              </a:rPr>
              <a:t>Trang bị kiến thức chuyên môn</a:t>
            </a:r>
            <a:endParaRPr lang="en-US" sz="2460" dirty="0"/>
          </a:p>
        </p:txBody>
      </p:sp>
      <p:sp>
        <p:nvSpPr>
          <p:cNvPr id="13" name="Text 10"/>
          <p:cNvSpPr/>
          <p:nvPr/>
        </p:nvSpPr>
        <p:spPr>
          <a:xfrm>
            <a:off x="9857661" y="4785039"/>
            <a:ext cx="3585448" cy="1340241"/>
          </a:xfrm>
          <a:prstGeom prst="rect">
            <a:avLst/>
          </a:prstGeom>
          <a:noFill/>
          <a:ln/>
        </p:spPr>
        <p:txBody>
          <a:bodyPr wrap="square" rtlCol="0" anchor="t"/>
          <a:lstStyle/>
          <a:p>
            <a:pPr indent="0" marL="0">
              <a:lnSpc>
                <a:spcPts val="3543"/>
              </a:lnSpc>
              <a:buNone/>
            </a:pPr>
            <a:r>
              <a:rPr lang="en-US" sz="1968" dirty="0">
                <a:solidFill>
                  <a:srgbClr val="3B3535"/>
                </a:solidFill>
                <a:latin typeface="Roboto" pitchFamily="34" charset="0"/>
                <a:ea typeface="Roboto" pitchFamily="34" charset="-122"/>
                <a:cs typeface="Roboto" pitchFamily="34" charset="-120"/>
              </a:rPr>
              <a:t>Đã rèn luyện và cải thiện các kỹ năng và kiến thức cần thiết trong lĩnh vực ứng dụng tin học</a:t>
            </a:r>
            <a:endParaRPr lang="en-US" sz="1968"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852845" y="622137"/>
            <a:ext cx="7438311" cy="1467410"/>
          </a:xfrm>
          <a:prstGeom prst="rect">
            <a:avLst/>
          </a:prstGeom>
          <a:noFill/>
          <a:ln/>
        </p:spPr>
        <p:txBody>
          <a:bodyPr wrap="square" rtlCol="0" anchor="t"/>
          <a:lstStyle/>
          <a:p>
            <a:pPr indent="0" marL="0">
              <a:lnSpc>
                <a:spcPts val="5820"/>
              </a:lnSpc>
              <a:buNone/>
            </a:pPr>
            <a:r>
              <a:rPr lang="en-US" sz="4477" dirty="0">
                <a:solidFill>
                  <a:srgbClr val="1F1E1E"/>
                </a:solidFill>
                <a:latin typeface="Red Hat Text" pitchFamily="34" charset="0"/>
                <a:ea typeface="Red Hat Text" pitchFamily="34" charset="-122"/>
                <a:cs typeface="Red Hat Text" pitchFamily="34" charset="-120"/>
              </a:rPr>
              <a:t>Kết quả đạt được trong thực tập</a:t>
            </a:r>
            <a:endParaRPr lang="en-US" sz="4477" dirty="0"/>
          </a:p>
        </p:txBody>
      </p:sp>
      <p:sp>
        <p:nvSpPr>
          <p:cNvPr id="5" name="Text 2"/>
          <p:cNvSpPr/>
          <p:nvPr/>
        </p:nvSpPr>
        <p:spPr>
          <a:xfrm>
            <a:off x="852845" y="2315284"/>
            <a:ext cx="6164580" cy="366853"/>
          </a:xfrm>
          <a:prstGeom prst="rect">
            <a:avLst/>
          </a:prstGeom>
          <a:noFill/>
          <a:ln/>
        </p:spPr>
        <p:txBody>
          <a:bodyPr wrap="none" rtlCol="0" anchor="t"/>
          <a:lstStyle/>
          <a:p>
            <a:pPr indent="0" marL="0">
              <a:lnSpc>
                <a:spcPts val="2910"/>
              </a:lnSpc>
              <a:buNone/>
            </a:pPr>
            <a:r>
              <a:rPr lang="en-US" sz="2239" dirty="0">
                <a:solidFill>
                  <a:srgbClr val="1F1E1E"/>
                </a:solidFill>
                <a:latin typeface="Red Hat Text" pitchFamily="34" charset="0"/>
                <a:ea typeface="Red Hat Text" pitchFamily="34" charset="-122"/>
                <a:cs typeface="Red Hat Text" pitchFamily="34" charset="-120"/>
              </a:rPr>
              <a:t>Hoàn thành các nhiệm vụ được giao đúng tiến độ</a:t>
            </a:r>
            <a:endParaRPr lang="en-US" sz="2239" dirty="0"/>
          </a:p>
        </p:txBody>
      </p:sp>
      <p:sp>
        <p:nvSpPr>
          <p:cNvPr id="6" name="Text 3"/>
          <p:cNvSpPr/>
          <p:nvPr/>
        </p:nvSpPr>
        <p:spPr>
          <a:xfrm>
            <a:off x="852845" y="3020743"/>
            <a:ext cx="7438311" cy="812654"/>
          </a:xfrm>
          <a:prstGeom prst="rect">
            <a:avLst/>
          </a:prstGeom>
          <a:noFill/>
          <a:ln/>
        </p:spPr>
        <p:txBody>
          <a:bodyPr wrap="square" rtlCol="0" anchor="t"/>
          <a:lstStyle/>
          <a:p>
            <a:pPr indent="0" marL="0">
              <a:lnSpc>
                <a:spcPts val="3224"/>
              </a:lnSpc>
              <a:buNone/>
            </a:pPr>
            <a:r>
              <a:rPr lang="en-US" sz="1791" dirty="0">
                <a:solidFill>
                  <a:srgbClr val="3B3535"/>
                </a:solidFill>
                <a:latin typeface="Roboto" pitchFamily="34" charset="0"/>
                <a:ea typeface="Roboto" pitchFamily="34" charset="-122"/>
                <a:cs typeface="Roboto" pitchFamily="34" charset="-120"/>
              </a:rPr>
              <a:t>Tôi đã hoàn thành các nhiệm vụ được giao trong thời gian quy định và đạt được chất lượng tốt.</a:t>
            </a:r>
            <a:endParaRPr lang="en-US" sz="1791" dirty="0"/>
          </a:p>
        </p:txBody>
      </p:sp>
      <p:sp>
        <p:nvSpPr>
          <p:cNvPr id="7" name="Text 4"/>
          <p:cNvSpPr/>
          <p:nvPr/>
        </p:nvSpPr>
        <p:spPr>
          <a:xfrm>
            <a:off x="852845" y="4172003"/>
            <a:ext cx="5303520" cy="366853"/>
          </a:xfrm>
          <a:prstGeom prst="rect">
            <a:avLst/>
          </a:prstGeom>
          <a:noFill/>
          <a:ln/>
        </p:spPr>
        <p:txBody>
          <a:bodyPr wrap="none" rtlCol="0" anchor="t"/>
          <a:lstStyle/>
          <a:p>
            <a:pPr indent="0" marL="0">
              <a:lnSpc>
                <a:spcPts val="2910"/>
              </a:lnSpc>
              <a:buNone/>
            </a:pPr>
            <a:r>
              <a:rPr lang="en-US" sz="2239" dirty="0">
                <a:solidFill>
                  <a:srgbClr val="1F1E1E"/>
                </a:solidFill>
                <a:latin typeface="Red Hat Text" pitchFamily="34" charset="0"/>
                <a:ea typeface="Red Hat Text" pitchFamily="34" charset="-122"/>
                <a:cs typeface="Red Hat Text" pitchFamily="34" charset="-120"/>
              </a:rPr>
              <a:t>Tăng cường sự tin tưởng của đồng nghiệp</a:t>
            </a:r>
            <a:endParaRPr lang="en-US" sz="2239" dirty="0"/>
          </a:p>
        </p:txBody>
      </p:sp>
      <p:sp>
        <p:nvSpPr>
          <p:cNvPr id="8" name="Text 5"/>
          <p:cNvSpPr/>
          <p:nvPr/>
        </p:nvSpPr>
        <p:spPr>
          <a:xfrm>
            <a:off x="852845" y="4877461"/>
            <a:ext cx="7438311" cy="812654"/>
          </a:xfrm>
          <a:prstGeom prst="rect">
            <a:avLst/>
          </a:prstGeom>
          <a:noFill/>
          <a:ln/>
        </p:spPr>
        <p:txBody>
          <a:bodyPr wrap="square" rtlCol="0" anchor="t"/>
          <a:lstStyle/>
          <a:p>
            <a:pPr indent="0" marL="0">
              <a:lnSpc>
                <a:spcPts val="3224"/>
              </a:lnSpc>
              <a:buNone/>
            </a:pPr>
            <a:r>
              <a:rPr lang="en-US" sz="1791" dirty="0">
                <a:solidFill>
                  <a:srgbClr val="3B3535"/>
                </a:solidFill>
                <a:latin typeface="Roboto" pitchFamily="34" charset="0"/>
                <a:ea typeface="Roboto" pitchFamily="34" charset="-122"/>
                <a:cs typeface="Roboto" pitchFamily="34" charset="-120"/>
              </a:rPr>
              <a:t>Nhờ kiến thức và kỹ năng được trang bị, tôi đã tạo được sự tin tưởng và được đồng nghiệp đánh giá cao về khả năng làm việc.</a:t>
            </a:r>
            <a:endParaRPr lang="en-US" sz="1791" dirty="0"/>
          </a:p>
        </p:txBody>
      </p:sp>
      <p:sp>
        <p:nvSpPr>
          <p:cNvPr id="9" name="Text 6"/>
          <p:cNvSpPr/>
          <p:nvPr/>
        </p:nvSpPr>
        <p:spPr>
          <a:xfrm>
            <a:off x="852845" y="6028721"/>
            <a:ext cx="4259580" cy="366853"/>
          </a:xfrm>
          <a:prstGeom prst="rect">
            <a:avLst/>
          </a:prstGeom>
          <a:noFill/>
          <a:ln/>
        </p:spPr>
        <p:txBody>
          <a:bodyPr wrap="none" rtlCol="0" anchor="t"/>
          <a:lstStyle/>
          <a:p>
            <a:pPr indent="0" marL="0">
              <a:lnSpc>
                <a:spcPts val="2910"/>
              </a:lnSpc>
              <a:buNone/>
            </a:pPr>
            <a:r>
              <a:rPr lang="en-US" sz="2239" dirty="0">
                <a:solidFill>
                  <a:srgbClr val="1F1E1E"/>
                </a:solidFill>
                <a:latin typeface="Red Hat Text" pitchFamily="34" charset="0"/>
                <a:ea typeface="Red Hat Text" pitchFamily="34" charset="-122"/>
                <a:cs typeface="Red Hat Text" pitchFamily="34" charset="-120"/>
              </a:rPr>
              <a:t>Bổ sung tri thức mới cho bản thân</a:t>
            </a:r>
            <a:endParaRPr lang="en-US" sz="2239" dirty="0"/>
          </a:p>
        </p:txBody>
      </p:sp>
      <p:sp>
        <p:nvSpPr>
          <p:cNvPr id="10" name="Text 7"/>
          <p:cNvSpPr/>
          <p:nvPr/>
        </p:nvSpPr>
        <p:spPr>
          <a:xfrm>
            <a:off x="852845" y="6734179"/>
            <a:ext cx="7438311" cy="812654"/>
          </a:xfrm>
          <a:prstGeom prst="rect">
            <a:avLst/>
          </a:prstGeom>
          <a:noFill/>
          <a:ln/>
        </p:spPr>
        <p:txBody>
          <a:bodyPr wrap="square" rtlCol="0" anchor="t"/>
          <a:lstStyle/>
          <a:p>
            <a:pPr indent="0" marL="0">
              <a:lnSpc>
                <a:spcPts val="3224"/>
              </a:lnSpc>
              <a:buNone/>
            </a:pPr>
            <a:r>
              <a:rPr lang="en-US" sz="1791" dirty="0">
                <a:solidFill>
                  <a:srgbClr val="3B3535"/>
                </a:solidFill>
                <a:latin typeface="Roboto" pitchFamily="34" charset="0"/>
                <a:ea typeface="Roboto" pitchFamily="34" charset="-122"/>
                <a:cs typeface="Roboto" pitchFamily="34" charset="-120"/>
              </a:rPr>
              <a:t>Kiến thức và kinh nghiệm tôi thu được trong thực tập có thể bổ sung cho sự nghiệp và phát triển bản thân tương lai.</a:t>
            </a:r>
            <a:endParaRPr lang="en-US" sz="1791" dirty="0"/>
          </a:p>
        </p:txBody>
      </p:sp>
      <p:pic>
        <p:nvPicPr>
          <p:cNvPr id="11" name="Image 1" descr="preencoded.png">    </p:cNvPr>
          <p:cNvPicPr>
            <a:picLocks noChangeAspect="1"/>
          </p:cNvPicPr>
          <p:nvPr/>
        </p:nvPicPr>
        <p:blipFill>
          <a:blip r:embed="rId2"/>
          <a:stretch>
            <a:fillRect/>
          </a:stretch>
        </p:blipFill>
        <p:spPr>
          <a:xfrm>
            <a:off x="9144000" y="0"/>
            <a:ext cx="5486400" cy="816908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730329" y="1037564"/>
            <a:ext cx="6774180" cy="628400"/>
          </a:xfrm>
          <a:prstGeom prst="rect">
            <a:avLst/>
          </a:prstGeom>
          <a:noFill/>
          <a:ln/>
        </p:spPr>
        <p:txBody>
          <a:bodyPr wrap="none" rtlCol="0" anchor="t"/>
          <a:lstStyle/>
          <a:p>
            <a:pPr indent="0" marL="0">
              <a:lnSpc>
                <a:spcPts val="4985"/>
              </a:lnSpc>
              <a:buNone/>
            </a:pPr>
            <a:r>
              <a:rPr lang="en-US" sz="3834" dirty="0">
                <a:solidFill>
                  <a:srgbClr val="1F1E1E"/>
                </a:solidFill>
                <a:latin typeface="Red Hat Text" pitchFamily="34" charset="0"/>
                <a:ea typeface="Red Hat Text" pitchFamily="34" charset="-122"/>
                <a:cs typeface="Red Hat Text" pitchFamily="34" charset="-120"/>
              </a:rPr>
              <a:t>Tầm nhìn và xu hướng tương lai</a:t>
            </a:r>
            <a:endParaRPr lang="en-US" sz="3834" dirty="0"/>
          </a:p>
        </p:txBody>
      </p:sp>
      <p:sp>
        <p:nvSpPr>
          <p:cNvPr id="5" name="Shape 2"/>
          <p:cNvSpPr/>
          <p:nvPr/>
        </p:nvSpPr>
        <p:spPr>
          <a:xfrm>
            <a:off x="7295793" y="2091320"/>
            <a:ext cx="38933" cy="5040086"/>
          </a:xfrm>
          <a:prstGeom prst="rect">
            <a:avLst/>
          </a:prstGeom>
          <a:solidFill>
            <a:srgbClr val="FFE0E0"/>
          </a:solidFill>
          <a:ln/>
        </p:spPr>
      </p:sp>
      <p:sp>
        <p:nvSpPr>
          <p:cNvPr id="6" name="Shape 3"/>
          <p:cNvSpPr/>
          <p:nvPr/>
        </p:nvSpPr>
        <p:spPr>
          <a:xfrm>
            <a:off x="7534275" y="2470641"/>
            <a:ext cx="681633" cy="38647"/>
          </a:xfrm>
          <a:prstGeom prst="rect">
            <a:avLst/>
          </a:prstGeom>
          <a:solidFill>
            <a:srgbClr val="FFE0E0"/>
          </a:solidFill>
          <a:ln/>
        </p:spPr>
      </p:sp>
      <p:sp>
        <p:nvSpPr>
          <p:cNvPr id="7" name="Shape 4"/>
          <p:cNvSpPr/>
          <p:nvPr/>
        </p:nvSpPr>
        <p:spPr>
          <a:xfrm>
            <a:off x="7096125" y="2272500"/>
            <a:ext cx="438150" cy="434928"/>
          </a:xfrm>
          <a:prstGeom prst="roundRect">
            <a:avLst>
              <a:gd name="adj" fmla="val 26871"/>
            </a:avLst>
          </a:prstGeom>
          <a:solidFill>
            <a:srgbClr val="FFE0E0"/>
          </a:solidFill>
          <a:ln/>
        </p:spPr>
      </p:sp>
      <p:sp>
        <p:nvSpPr>
          <p:cNvPr id="8" name="Text 5"/>
          <p:cNvSpPr/>
          <p:nvPr/>
        </p:nvSpPr>
        <p:spPr>
          <a:xfrm>
            <a:off x="7269480" y="2301456"/>
            <a:ext cx="91440" cy="377017"/>
          </a:xfrm>
          <a:prstGeom prst="rect">
            <a:avLst/>
          </a:prstGeom>
          <a:noFill/>
          <a:ln/>
        </p:spPr>
        <p:txBody>
          <a:bodyPr wrap="none" rtlCol="0" anchor="t"/>
          <a:lstStyle/>
          <a:p>
            <a:pPr algn="ctr" indent="0" marL="0">
              <a:lnSpc>
                <a:spcPts val="2991"/>
              </a:lnSpc>
              <a:buNone/>
            </a:pPr>
            <a:r>
              <a:rPr lang="en-US" sz="2301" dirty="0">
                <a:solidFill>
                  <a:srgbClr val="1F1E1E"/>
                </a:solidFill>
                <a:latin typeface="Red Hat Text" pitchFamily="34" charset="0"/>
                <a:ea typeface="Red Hat Text" pitchFamily="34" charset="-122"/>
                <a:cs typeface="Red Hat Text" pitchFamily="34" charset="-120"/>
              </a:rPr>
              <a:t>1</a:t>
            </a:r>
            <a:endParaRPr lang="en-US" sz="2301" dirty="0"/>
          </a:p>
        </p:txBody>
      </p:sp>
      <p:sp>
        <p:nvSpPr>
          <p:cNvPr id="9" name="Text 6"/>
          <p:cNvSpPr/>
          <p:nvPr/>
        </p:nvSpPr>
        <p:spPr>
          <a:xfrm>
            <a:off x="8386405" y="2284555"/>
            <a:ext cx="5303520" cy="314141"/>
          </a:xfrm>
          <a:prstGeom prst="rect">
            <a:avLst/>
          </a:prstGeom>
          <a:noFill/>
          <a:ln/>
        </p:spPr>
        <p:txBody>
          <a:bodyPr wrap="none" rtlCol="0" anchor="t"/>
          <a:lstStyle/>
          <a:p>
            <a:pPr algn="l" indent="0" marL="0">
              <a:lnSpc>
                <a:spcPts val="2492"/>
              </a:lnSpc>
              <a:buNone/>
            </a:pPr>
            <a:r>
              <a:rPr lang="en-US" sz="1917" dirty="0">
                <a:solidFill>
                  <a:srgbClr val="1F1E1E"/>
                </a:solidFill>
                <a:latin typeface="Red Hat Text" pitchFamily="34" charset="0"/>
                <a:ea typeface="Red Hat Text" pitchFamily="34" charset="-122"/>
                <a:cs typeface="Red Hat Text" pitchFamily="34" charset="-120"/>
              </a:rPr>
              <a:t>Tập trung vào nghiên cứu và phát triển sản phẩm</a:t>
            </a:r>
            <a:endParaRPr lang="en-US" sz="1917" dirty="0"/>
          </a:p>
        </p:txBody>
      </p:sp>
      <p:sp>
        <p:nvSpPr>
          <p:cNvPr id="10" name="Text 7"/>
          <p:cNvSpPr/>
          <p:nvPr/>
        </p:nvSpPr>
        <p:spPr>
          <a:xfrm>
            <a:off x="8386405" y="2772668"/>
            <a:ext cx="5513665" cy="1391771"/>
          </a:xfrm>
          <a:prstGeom prst="rect">
            <a:avLst/>
          </a:prstGeom>
          <a:noFill/>
          <a:ln/>
        </p:spPr>
        <p:txBody>
          <a:bodyPr wrap="square" rtlCol="0" anchor="t"/>
          <a:lstStyle/>
          <a:p>
            <a:pPr algn="l" indent="0" marL="0">
              <a:lnSpc>
                <a:spcPts val="2761"/>
              </a:lnSpc>
              <a:buNone/>
            </a:pPr>
            <a:r>
              <a:rPr lang="en-US" sz="1534" dirty="0">
                <a:solidFill>
                  <a:srgbClr val="3B3535"/>
                </a:solidFill>
                <a:latin typeface="Roboto" pitchFamily="34" charset="0"/>
                <a:ea typeface="Roboto" pitchFamily="34" charset="-122"/>
                <a:cs typeface="Roboto" pitchFamily="34" charset="-120"/>
              </a:rPr>
              <a:t>Takas Technology sẽ tiếp tục tập trung nghiên cứu và phát triển các sản phẩm mới, đáp ứng nhu cầu của khách hàng và sử dụng những công nghệ mới nhất trong ngành để cải tiến các sản phẩm của mình.</a:t>
            </a:r>
            <a:endParaRPr lang="en-US" sz="1534" dirty="0"/>
          </a:p>
        </p:txBody>
      </p:sp>
      <p:sp>
        <p:nvSpPr>
          <p:cNvPr id="11" name="Shape 8"/>
          <p:cNvSpPr/>
          <p:nvPr/>
        </p:nvSpPr>
        <p:spPr>
          <a:xfrm>
            <a:off x="6414492" y="3437175"/>
            <a:ext cx="681633" cy="38647"/>
          </a:xfrm>
          <a:prstGeom prst="rect">
            <a:avLst/>
          </a:prstGeom>
          <a:solidFill>
            <a:srgbClr val="FFE0E0"/>
          </a:solidFill>
          <a:ln/>
        </p:spPr>
      </p:sp>
      <p:sp>
        <p:nvSpPr>
          <p:cNvPr id="12" name="Shape 9"/>
          <p:cNvSpPr/>
          <p:nvPr/>
        </p:nvSpPr>
        <p:spPr>
          <a:xfrm>
            <a:off x="7096125" y="3239034"/>
            <a:ext cx="438150" cy="434928"/>
          </a:xfrm>
          <a:prstGeom prst="roundRect">
            <a:avLst>
              <a:gd name="adj" fmla="val 26871"/>
            </a:avLst>
          </a:prstGeom>
          <a:solidFill>
            <a:srgbClr val="FFE0E0"/>
          </a:solidFill>
          <a:ln/>
        </p:spPr>
      </p:sp>
      <p:sp>
        <p:nvSpPr>
          <p:cNvPr id="13" name="Text 10"/>
          <p:cNvSpPr/>
          <p:nvPr/>
        </p:nvSpPr>
        <p:spPr>
          <a:xfrm>
            <a:off x="7235190" y="3267990"/>
            <a:ext cx="160020" cy="377017"/>
          </a:xfrm>
          <a:prstGeom prst="rect">
            <a:avLst/>
          </a:prstGeom>
          <a:noFill/>
          <a:ln/>
        </p:spPr>
        <p:txBody>
          <a:bodyPr wrap="none" rtlCol="0" anchor="t"/>
          <a:lstStyle/>
          <a:p>
            <a:pPr algn="ctr" indent="0" marL="0">
              <a:lnSpc>
                <a:spcPts val="2991"/>
              </a:lnSpc>
              <a:buNone/>
            </a:pPr>
            <a:r>
              <a:rPr lang="en-US" sz="2301" dirty="0">
                <a:solidFill>
                  <a:srgbClr val="1F1E1E"/>
                </a:solidFill>
                <a:latin typeface="Red Hat Text" pitchFamily="34" charset="0"/>
                <a:ea typeface="Red Hat Text" pitchFamily="34" charset="-122"/>
                <a:cs typeface="Red Hat Text" pitchFamily="34" charset="-120"/>
              </a:rPr>
              <a:t>2</a:t>
            </a:r>
            <a:endParaRPr lang="en-US" sz="2301" dirty="0"/>
          </a:p>
        </p:txBody>
      </p:sp>
      <p:sp>
        <p:nvSpPr>
          <p:cNvPr id="14" name="Text 11"/>
          <p:cNvSpPr/>
          <p:nvPr/>
        </p:nvSpPr>
        <p:spPr>
          <a:xfrm>
            <a:off x="730329" y="3251089"/>
            <a:ext cx="5513665" cy="628282"/>
          </a:xfrm>
          <a:prstGeom prst="rect">
            <a:avLst/>
          </a:prstGeom>
          <a:noFill/>
          <a:ln/>
        </p:spPr>
        <p:txBody>
          <a:bodyPr wrap="square" rtlCol="0" anchor="t"/>
          <a:lstStyle/>
          <a:p>
            <a:pPr algn="r" indent="0" marL="0">
              <a:lnSpc>
                <a:spcPts val="2492"/>
              </a:lnSpc>
              <a:buNone/>
            </a:pPr>
            <a:r>
              <a:rPr lang="en-US" sz="1917" dirty="0">
                <a:solidFill>
                  <a:srgbClr val="1F1E1E"/>
                </a:solidFill>
                <a:latin typeface="Red Hat Text" pitchFamily="34" charset="0"/>
                <a:ea typeface="Red Hat Text" pitchFamily="34" charset="-122"/>
                <a:cs typeface="Red Hat Text" pitchFamily="34" charset="-120"/>
              </a:rPr>
              <a:t>Xu hướng phát triển ứng dụng di động và trí tuệ nhân tạo</a:t>
            </a:r>
            <a:endParaRPr lang="en-US" sz="1917" dirty="0"/>
          </a:p>
        </p:txBody>
      </p:sp>
      <p:sp>
        <p:nvSpPr>
          <p:cNvPr id="15" name="Text 12"/>
          <p:cNvSpPr/>
          <p:nvPr/>
        </p:nvSpPr>
        <p:spPr>
          <a:xfrm>
            <a:off x="730329" y="4053343"/>
            <a:ext cx="5513665" cy="1043828"/>
          </a:xfrm>
          <a:prstGeom prst="rect">
            <a:avLst/>
          </a:prstGeom>
          <a:noFill/>
          <a:ln/>
        </p:spPr>
        <p:txBody>
          <a:bodyPr wrap="square" rtlCol="0" anchor="t"/>
          <a:lstStyle/>
          <a:p>
            <a:pPr algn="r" indent="0" marL="0">
              <a:lnSpc>
                <a:spcPts val="2761"/>
              </a:lnSpc>
              <a:buNone/>
            </a:pPr>
            <a:r>
              <a:rPr lang="en-US" sz="1534" dirty="0">
                <a:solidFill>
                  <a:srgbClr val="3B3535"/>
                </a:solidFill>
                <a:latin typeface="Roboto" pitchFamily="34" charset="0"/>
                <a:ea typeface="Roboto" pitchFamily="34" charset="-122"/>
                <a:cs typeface="Roboto" pitchFamily="34" charset="-120"/>
              </a:rPr>
              <a:t>Công ty sẽ tích cực phát triển các ứng dụng di động và sử dụng trí tuệ nhân tạo để tăng cường tính tiện lợi và khả năng sử dụng của khách hàng.</a:t>
            </a:r>
            <a:endParaRPr lang="en-US" sz="1534" dirty="0"/>
          </a:p>
        </p:txBody>
      </p:sp>
      <p:sp>
        <p:nvSpPr>
          <p:cNvPr id="16" name="Shape 13"/>
          <p:cNvSpPr/>
          <p:nvPr/>
        </p:nvSpPr>
        <p:spPr>
          <a:xfrm>
            <a:off x="7534275" y="4930231"/>
            <a:ext cx="681633" cy="38647"/>
          </a:xfrm>
          <a:prstGeom prst="rect">
            <a:avLst/>
          </a:prstGeom>
          <a:solidFill>
            <a:srgbClr val="FFE0E0"/>
          </a:solidFill>
          <a:ln/>
        </p:spPr>
      </p:sp>
      <p:sp>
        <p:nvSpPr>
          <p:cNvPr id="17" name="Shape 14"/>
          <p:cNvSpPr/>
          <p:nvPr/>
        </p:nvSpPr>
        <p:spPr>
          <a:xfrm>
            <a:off x="7096125" y="4732091"/>
            <a:ext cx="438150" cy="434928"/>
          </a:xfrm>
          <a:prstGeom prst="roundRect">
            <a:avLst>
              <a:gd name="adj" fmla="val 26871"/>
            </a:avLst>
          </a:prstGeom>
          <a:solidFill>
            <a:srgbClr val="FFE0E0"/>
          </a:solidFill>
          <a:ln/>
        </p:spPr>
      </p:sp>
      <p:sp>
        <p:nvSpPr>
          <p:cNvPr id="18" name="Text 15"/>
          <p:cNvSpPr/>
          <p:nvPr/>
        </p:nvSpPr>
        <p:spPr>
          <a:xfrm>
            <a:off x="7231380" y="4761047"/>
            <a:ext cx="167640" cy="377017"/>
          </a:xfrm>
          <a:prstGeom prst="rect">
            <a:avLst/>
          </a:prstGeom>
          <a:noFill/>
          <a:ln/>
        </p:spPr>
        <p:txBody>
          <a:bodyPr wrap="none" rtlCol="0" anchor="t"/>
          <a:lstStyle/>
          <a:p>
            <a:pPr algn="ctr" indent="0" marL="0">
              <a:lnSpc>
                <a:spcPts val="2991"/>
              </a:lnSpc>
              <a:buNone/>
            </a:pPr>
            <a:r>
              <a:rPr lang="en-US" sz="2301" dirty="0">
                <a:solidFill>
                  <a:srgbClr val="1F1E1E"/>
                </a:solidFill>
                <a:latin typeface="Red Hat Text" pitchFamily="34" charset="0"/>
                <a:ea typeface="Red Hat Text" pitchFamily="34" charset="-122"/>
                <a:cs typeface="Red Hat Text" pitchFamily="34" charset="-120"/>
              </a:rPr>
              <a:t>3</a:t>
            </a:r>
            <a:endParaRPr lang="en-US" sz="2301" dirty="0"/>
          </a:p>
        </p:txBody>
      </p:sp>
      <p:sp>
        <p:nvSpPr>
          <p:cNvPr id="19" name="Text 16"/>
          <p:cNvSpPr/>
          <p:nvPr/>
        </p:nvSpPr>
        <p:spPr>
          <a:xfrm>
            <a:off x="8386405" y="4744146"/>
            <a:ext cx="5513665" cy="628282"/>
          </a:xfrm>
          <a:prstGeom prst="rect">
            <a:avLst/>
          </a:prstGeom>
          <a:noFill/>
          <a:ln/>
        </p:spPr>
        <p:txBody>
          <a:bodyPr wrap="square" rtlCol="0" anchor="t"/>
          <a:lstStyle/>
          <a:p>
            <a:pPr algn="l" indent="0" marL="0">
              <a:lnSpc>
                <a:spcPts val="2492"/>
              </a:lnSpc>
              <a:buNone/>
            </a:pPr>
            <a:r>
              <a:rPr lang="en-US" sz="1917" dirty="0">
                <a:solidFill>
                  <a:srgbClr val="1F1E1E"/>
                </a:solidFill>
                <a:latin typeface="Red Hat Text" pitchFamily="34" charset="0"/>
                <a:ea typeface="Red Hat Text" pitchFamily="34" charset="-122"/>
                <a:cs typeface="Red Hat Text" pitchFamily="34" charset="-120"/>
              </a:rPr>
              <a:t>Mở rộng quy mô thị trường và hướng tới phát triển quốc tế</a:t>
            </a:r>
            <a:endParaRPr lang="en-US" sz="1917" dirty="0"/>
          </a:p>
        </p:txBody>
      </p:sp>
      <p:sp>
        <p:nvSpPr>
          <p:cNvPr id="20" name="Text 17"/>
          <p:cNvSpPr/>
          <p:nvPr/>
        </p:nvSpPr>
        <p:spPr>
          <a:xfrm>
            <a:off x="8386405" y="5546400"/>
            <a:ext cx="5513665" cy="1391771"/>
          </a:xfrm>
          <a:prstGeom prst="rect">
            <a:avLst/>
          </a:prstGeom>
          <a:noFill/>
          <a:ln/>
        </p:spPr>
        <p:txBody>
          <a:bodyPr wrap="square" rtlCol="0" anchor="t"/>
          <a:lstStyle/>
          <a:p>
            <a:pPr algn="l" indent="0" marL="0">
              <a:lnSpc>
                <a:spcPts val="2761"/>
              </a:lnSpc>
              <a:buNone/>
            </a:pPr>
            <a:r>
              <a:rPr lang="en-US" sz="1534" dirty="0">
                <a:solidFill>
                  <a:srgbClr val="3B3535"/>
                </a:solidFill>
                <a:latin typeface="Roboto" pitchFamily="34" charset="0"/>
                <a:ea typeface="Roboto" pitchFamily="34" charset="-122"/>
                <a:cs typeface="Roboto" pitchFamily="34" charset="-120"/>
              </a:rPr>
              <a:t>Thông qua việc mở rộng quy mô thị trường và hướng tới phát triển quốc tế, Takas Technology sẽ tiếp tục mở rộng nhân sự và nâng cao chất lượng sản phẩm để có thể cạnh tranh mạnh mẽ trên thị trường toàn cầu.</a:t>
            </a:r>
            <a:endParaRPr lang="en-US" sz="153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169088"/>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937379" y="2291647"/>
            <a:ext cx="5623560" cy="806390"/>
          </a:xfrm>
          <a:prstGeom prst="rect">
            <a:avLst/>
          </a:prstGeom>
          <a:noFill/>
          <a:ln/>
        </p:spPr>
        <p:txBody>
          <a:bodyPr wrap="none" rtlCol="0" anchor="t"/>
          <a:lstStyle/>
          <a:p>
            <a:pPr indent="0" marL="0">
              <a:lnSpc>
                <a:spcPts val="6397"/>
              </a:lnSpc>
              <a:buNone/>
            </a:pPr>
            <a:r>
              <a:rPr lang="en-US" sz="4921" dirty="0">
                <a:solidFill>
                  <a:srgbClr val="1F1E1E"/>
                </a:solidFill>
                <a:latin typeface="Red Hat Text" pitchFamily="34" charset="0"/>
                <a:ea typeface="Red Hat Text" pitchFamily="34" charset="-122"/>
                <a:cs typeface="Red Hat Text" pitchFamily="34" charset="-120"/>
              </a:rPr>
              <a:t>Tổng kết và kết luận</a:t>
            </a:r>
            <a:endParaRPr lang="en-US" sz="4921" dirty="0"/>
          </a:p>
        </p:txBody>
      </p:sp>
      <p:sp>
        <p:nvSpPr>
          <p:cNvPr id="5" name="Text 2"/>
          <p:cNvSpPr/>
          <p:nvPr/>
        </p:nvSpPr>
        <p:spPr>
          <a:xfrm>
            <a:off x="1312307" y="3780331"/>
            <a:ext cx="6894314" cy="1786988"/>
          </a:xfrm>
          <a:prstGeom prst="rect">
            <a:avLst/>
          </a:prstGeom>
          <a:noFill/>
          <a:ln/>
        </p:spPr>
        <p:txBody>
          <a:bodyPr wrap="square" rtlCol="0" anchor="t"/>
          <a:lstStyle/>
          <a:p>
            <a:pPr indent="0" marL="0">
              <a:lnSpc>
                <a:spcPts val="3543"/>
              </a:lnSpc>
              <a:buNone/>
            </a:pPr>
            <a:r>
              <a:rPr lang="en-US" sz="1968" dirty="0">
                <a:solidFill>
                  <a:srgbClr val="3B3535"/>
                </a:solidFill>
                <a:latin typeface="Roboto" pitchFamily="34" charset="0"/>
                <a:ea typeface="Roboto" pitchFamily="34" charset="-122"/>
                <a:cs typeface="Roboto" pitchFamily="34" charset="-120"/>
              </a:rPr>
              <a:t>"Thực tập tại Takas Technology đã giúp cho tôi có một cái nhìn tổng quan hơn về lĩnh vực ứng dụng tin học, cải thiện chất lượng kiến thức và kỹ năng của bản thân, cũng như tạo cơ hội để tương tác và học hỏi từ những chuyên gia trong ngành."</a:t>
            </a:r>
            <a:endParaRPr lang="en-US" sz="1968" dirty="0"/>
          </a:p>
        </p:txBody>
      </p:sp>
      <p:sp>
        <p:nvSpPr>
          <p:cNvPr id="6" name="Shape 3"/>
          <p:cNvSpPr/>
          <p:nvPr/>
        </p:nvSpPr>
        <p:spPr>
          <a:xfrm>
            <a:off x="937379" y="3470208"/>
            <a:ext cx="49887" cy="2407234"/>
          </a:xfrm>
          <a:prstGeom prst="rect">
            <a:avLst/>
          </a:prstGeom>
          <a:solidFill>
            <a:srgbClr val="F5A3A3"/>
          </a:solidFill>
          <a:ln/>
        </p:spPr>
      </p:sp>
      <p:pic>
        <p:nvPicPr>
          <p:cNvPr id="7" name="Image 1" descr="preencoded.png">    </p:cNvPr>
          <p:cNvPicPr>
            <a:picLocks noChangeAspect="1"/>
          </p:cNvPicPr>
          <p:nvPr/>
        </p:nvPicPr>
        <p:blipFill>
          <a:blip r:embed="rId2"/>
          <a:stretch>
            <a:fillRect/>
          </a:stretch>
        </p:blipFill>
        <p:spPr>
          <a:xfrm>
            <a:off x="9144000" y="0"/>
            <a:ext cx="5486400" cy="816908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2023-07-13T04:07:40Z</dcterms:created>
  <dcterms:modified xsi:type="dcterms:W3CDTF">2023-07-13T04:07:40Z</dcterms:modified>
</cp:coreProperties>
</file>